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bril Fatface"/>
      <p:regular r:id="rId27"/>
    </p:embeddedFont>
    <p:embeddedFont>
      <p:font typeface="Poppins"/>
      <p:bold r:id="rId28"/>
      <p:boldItalic r:id="rId29"/>
    </p:embeddedFont>
    <p:embeddedFont>
      <p:font typeface="Fira Sans"/>
      <p:bold r:id="rId30"/>
      <p:boldItalic r:id="rId31"/>
    </p:embeddedFont>
    <p:embeddedFont>
      <p:font typeface="DM Sans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4" roundtripDataSignature="AMtx7miHD2F/cd4Jz1zqhQfu2ViUkkVl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oppins-bold.fntdata"/><Relationship Id="rId27" Type="http://schemas.openxmlformats.org/officeDocument/2006/relationships/font" Target="fonts/AbrilFatfac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-boldItalic.fntdata"/><Relationship Id="rId30" Type="http://schemas.openxmlformats.org/officeDocument/2006/relationships/font" Target="fonts/FiraSans-bold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1" name="Google Shape;221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22" name="Google Shape;222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Controllers: Gestiona los dispositivos de entrada, como los controles de los lentes.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Components: Elementos preconstruidos que pueden ser utilizados para interactuar con el entorno 3D.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Vistas (Escenas en Unity): Las diferentes escenas en Unity que representarán las etapas de la simulación, como la sala de urgencias, el área de triage,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apa de Modelo (Model)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Descripción: Maneja los datos y la lógica del negocio del sistema. En este caso, se encarga de la información sobre los pacientes y los resultados del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Herramientas y Componentes: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SQL Server: Para almacenar y gestionar los datos del paciente, triaje, y resultados.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Scripts SQL: Para definir y manejar la estructura de la base de datos, como tablas y relaciones.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 (Chat GPT): Para integración de IA que puede asistir en el análisis y evaluación del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Capa de Vista (View)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Descripción: Se encarga de la presentación visual de la aplicación y la interfaz del usuario.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Herramientas y Componentes: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Unity: Para renderizar y gestionar la visualización en el entorno de realidad aumentada.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Blender: Para crear y modelar los objetos 3D que se integran en Unity.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Meta (Oculus) SDK: Para integrar los lentes Oculus Quest 2 y proporcionar la experiencia de realidad aumentada.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Capa de Controlador (Controller)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Descripción: Gestiona la lógica de la aplicación y la interacción entre los modelos y la vista.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Herramientas y Componentes: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C#: Para programar la lógica del controlador en Unity, incluyendo la gestión de interacciones del usuario y el flujo de la simulación.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Unity (Scripting): Para implementar la lógica del juego, manejar la interacción entre los componentes y el modelo de datos, y coordinar la experiencia de usuario en la RA.t;</a:t>
            </a:r>
            <a:endParaRPr/>
          </a:p>
        </p:txBody>
      </p:sp>
      <p:sp>
        <p:nvSpPr>
          <p:cNvPr id="224" name="Google Shape;224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25" name="Google Shape;225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0" name="Google Shape;290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91" name="Google Shape;291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293" name="Google Shape;293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94" name="Google Shape;294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4" name="Google Shape;324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5" name="Google Shape;325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27" name="Google Shape;327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8" name="Google Shape;328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7" name="Google Shape;337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38" name="Google Shape;338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40" name="Google Shape;340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41" name="Google Shape;341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b6fe9090a_0_62:notes"/>
          <p:cNvSpPr/>
          <p:nvPr>
            <p:ph idx="2" type="sldImg"/>
          </p:nvPr>
        </p:nvSpPr>
        <p:spPr>
          <a:xfrm>
            <a:off x="2857500" y="512763"/>
            <a:ext cx="3429000" cy="25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fb6fe9090a_0_62:notes"/>
          <p:cNvSpPr txBox="1"/>
          <p:nvPr>
            <p:ph idx="1" type="body"/>
          </p:nvPr>
        </p:nvSpPr>
        <p:spPr>
          <a:xfrm>
            <a:off x="914400" y="3251200"/>
            <a:ext cx="7315200" cy="308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fb6fe9090a_0_62:notes"/>
          <p:cNvSpPr txBox="1"/>
          <p:nvPr>
            <p:ph idx="12" type="sldNum"/>
          </p:nvPr>
        </p:nvSpPr>
        <p:spPr>
          <a:xfrm>
            <a:off x="5180013" y="6502400"/>
            <a:ext cx="3962400" cy="341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8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2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2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2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2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42.png"/><Relationship Id="rId13" Type="http://schemas.openxmlformats.org/officeDocument/2006/relationships/image" Target="../media/image45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39.png"/><Relationship Id="rId15" Type="http://schemas.openxmlformats.org/officeDocument/2006/relationships/image" Target="../media/image47.png"/><Relationship Id="rId14" Type="http://schemas.openxmlformats.org/officeDocument/2006/relationships/image" Target="../media/image46.png"/><Relationship Id="rId16" Type="http://schemas.openxmlformats.org/officeDocument/2006/relationships/image" Target="../media/image48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2.png"/><Relationship Id="rId6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6.png"/><Relationship Id="rId6" Type="http://schemas.openxmlformats.org/officeDocument/2006/relationships/image" Target="../media/image5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6.png"/><Relationship Id="rId8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jpg"/><Relationship Id="rId4" Type="http://schemas.openxmlformats.org/officeDocument/2006/relationships/image" Target="../media/image56.png"/><Relationship Id="rId9" Type="http://schemas.openxmlformats.org/officeDocument/2006/relationships/image" Target="../media/image65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60.png"/><Relationship Id="rId8" Type="http://schemas.openxmlformats.org/officeDocument/2006/relationships/image" Target="../media/image5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9" Type="http://schemas.openxmlformats.org/officeDocument/2006/relationships/image" Target="../media/image14.jpg"/><Relationship Id="rId5" Type="http://schemas.openxmlformats.org/officeDocument/2006/relationships/image" Target="../media/image10.png"/><Relationship Id="rId6" Type="http://schemas.openxmlformats.org/officeDocument/2006/relationships/image" Target="../media/image12.jpg"/><Relationship Id="rId7" Type="http://schemas.openxmlformats.org/officeDocument/2006/relationships/image" Target="../media/image11.jp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18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6.png"/><Relationship Id="rId6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 txBox="1"/>
          <p:nvPr/>
        </p:nvSpPr>
        <p:spPr>
          <a:xfrm>
            <a:off x="2272004" y="4396640"/>
            <a:ext cx="13743900" cy="12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200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EDUC-AR</a:t>
            </a:r>
            <a:endParaRPr sz="3100"/>
          </a:p>
        </p:txBody>
      </p:sp>
      <p:sp>
        <p:nvSpPr>
          <p:cNvPr id="95" name="Google Shape;95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865395" y="7992704"/>
            <a:ext cx="42819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8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Calibri"/>
                <a:ea typeface="Calibri"/>
                <a:cs typeface="Calibri"/>
                <a:sym typeface="Calibri"/>
              </a:rPr>
              <a:t>Profesor: </a:t>
            </a:r>
            <a:r>
              <a:rPr lang="en-US" sz="1981">
                <a:latin typeface="Calibri"/>
                <a:ea typeface="Calibri"/>
                <a:cs typeface="Calibri"/>
                <a:sym typeface="Calibri"/>
              </a:rPr>
              <a:t>Alex Zúñiga </a:t>
            </a:r>
            <a:endParaRPr sz="198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Calibri"/>
                <a:ea typeface="Calibri"/>
                <a:cs typeface="Calibri"/>
                <a:sym typeface="Calibri"/>
              </a:rPr>
              <a:t>Carrera:  </a:t>
            </a:r>
            <a:r>
              <a:rPr lang="en-US" sz="1981">
                <a:latin typeface="Calibri"/>
                <a:ea typeface="Calibri"/>
                <a:cs typeface="Calibri"/>
                <a:sym typeface="Calibri"/>
              </a:rPr>
              <a:t>Ingeniería en Informática</a:t>
            </a:r>
            <a:endParaRPr sz="198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81">
                <a:latin typeface="Calibri"/>
                <a:ea typeface="Calibri"/>
                <a:cs typeface="Calibri"/>
                <a:sym typeface="Calibri"/>
              </a:rPr>
              <a:t>Sede:</a:t>
            </a:r>
            <a:r>
              <a:rPr lang="en-US" sz="1981">
                <a:latin typeface="Calibri"/>
                <a:ea typeface="Calibri"/>
                <a:cs typeface="Calibri"/>
                <a:sym typeface="Calibri"/>
              </a:rPr>
              <a:t> San Joaquín</a:t>
            </a:r>
            <a:endParaRPr sz="100"/>
          </a:p>
        </p:txBody>
      </p:sp>
      <p:sp>
        <p:nvSpPr>
          <p:cNvPr id="97" name="Google Shape;97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9"/>
          <p:cNvSpPr/>
          <p:nvPr/>
        </p:nvSpPr>
        <p:spPr>
          <a:xfrm>
            <a:off x="7975487" y="7975710"/>
            <a:ext cx="1841500" cy="2079616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8749" r="-1873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9"/>
          <p:cNvSpPr txBox="1"/>
          <p:nvPr/>
        </p:nvSpPr>
        <p:spPr>
          <a:xfrm>
            <a:off x="6080125" y="621900"/>
            <a:ext cx="10604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 sz="300"/>
          </a:p>
        </p:txBody>
      </p:sp>
      <p:sp>
        <p:nvSpPr>
          <p:cNvPr id="229" name="Google Shape;229;p9"/>
          <p:cNvSpPr/>
          <p:nvPr/>
        </p:nvSpPr>
        <p:spPr>
          <a:xfrm>
            <a:off x="392135" y="-135860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0" name="Google Shape;230;p9"/>
          <p:cNvGrpSpPr/>
          <p:nvPr/>
        </p:nvGrpSpPr>
        <p:grpSpPr>
          <a:xfrm>
            <a:off x="1252063" y="7957011"/>
            <a:ext cx="2532980" cy="2077266"/>
            <a:chOff x="0" y="0"/>
            <a:chExt cx="2296654" cy="1650851"/>
          </a:xfrm>
        </p:grpSpPr>
        <p:sp>
          <p:nvSpPr>
            <p:cNvPr id="231" name="Google Shape;231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 txBox="1"/>
            <p:nvPr/>
          </p:nvSpPr>
          <p:spPr>
            <a:xfrm>
              <a:off x="0" y="38100"/>
              <a:ext cx="2296654" cy="16127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9"/>
          <p:cNvSpPr/>
          <p:nvPr/>
        </p:nvSpPr>
        <p:spPr>
          <a:xfrm>
            <a:off x="15356471" y="8260249"/>
            <a:ext cx="1682860" cy="1470773"/>
          </a:xfrm>
          <a:custGeom>
            <a:rect b="b" l="l" r="r" t="t"/>
            <a:pathLst>
              <a:path extrusionOk="0" h="1844230" w="1844230">
                <a:moveTo>
                  <a:pt x="0" y="0"/>
                </a:moveTo>
                <a:lnTo>
                  <a:pt x="1844230" y="0"/>
                </a:lnTo>
                <a:lnTo>
                  <a:pt x="1844230" y="1844230"/>
                </a:lnTo>
                <a:lnTo>
                  <a:pt x="0" y="18442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9"/>
          <p:cNvSpPr/>
          <p:nvPr/>
        </p:nvSpPr>
        <p:spPr>
          <a:xfrm>
            <a:off x="1912712" y="8612043"/>
            <a:ext cx="1210521" cy="1213758"/>
          </a:xfrm>
          <a:custGeom>
            <a:rect b="b" l="l" r="r" t="t"/>
            <a:pathLst>
              <a:path extrusionOk="0" h="1017826" w="1015112">
                <a:moveTo>
                  <a:pt x="0" y="0"/>
                </a:moveTo>
                <a:lnTo>
                  <a:pt x="1015112" y="0"/>
                </a:lnTo>
                <a:lnTo>
                  <a:pt x="1015112" y="1017826"/>
                </a:lnTo>
                <a:lnTo>
                  <a:pt x="0" y="1017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9"/>
          <p:cNvSpPr/>
          <p:nvPr/>
        </p:nvSpPr>
        <p:spPr>
          <a:xfrm>
            <a:off x="1678203" y="8141945"/>
            <a:ext cx="1681027" cy="441759"/>
          </a:xfrm>
          <a:custGeom>
            <a:rect b="b" l="l" r="r" t="t"/>
            <a:pathLst>
              <a:path extrusionOk="0" h="516677" w="1966114">
                <a:moveTo>
                  <a:pt x="0" y="0"/>
                </a:moveTo>
                <a:lnTo>
                  <a:pt x="1966114" y="0"/>
                </a:lnTo>
                <a:lnTo>
                  <a:pt x="1966114" y="516676"/>
                </a:lnTo>
                <a:lnTo>
                  <a:pt x="0" y="516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" name="Google Shape;236;p9"/>
          <p:cNvSpPr/>
          <p:nvPr/>
        </p:nvSpPr>
        <p:spPr>
          <a:xfrm>
            <a:off x="1081230" y="3552900"/>
            <a:ext cx="1211647" cy="735872"/>
          </a:xfrm>
          <a:custGeom>
            <a:rect b="b" l="l" r="r" t="t"/>
            <a:pathLst>
              <a:path extrusionOk="0" h="1025606" w="1688707">
                <a:moveTo>
                  <a:pt x="0" y="0"/>
                </a:moveTo>
                <a:lnTo>
                  <a:pt x="1688707" y="0"/>
                </a:lnTo>
                <a:lnTo>
                  <a:pt x="1688707" y="1025606"/>
                </a:lnTo>
                <a:lnTo>
                  <a:pt x="0" y="1025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9318" t="0"/>
            </a:stretch>
          </a:blipFill>
          <a:ln>
            <a:noFill/>
          </a:ln>
        </p:spPr>
      </p:sp>
      <p:sp>
        <p:nvSpPr>
          <p:cNvPr id="237" name="Google Shape;237;p9"/>
          <p:cNvSpPr txBox="1"/>
          <p:nvPr/>
        </p:nvSpPr>
        <p:spPr>
          <a:xfrm>
            <a:off x="7449062" y="3211291"/>
            <a:ext cx="1747800" cy="1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Interfaz Web</a:t>
            </a:r>
            <a:endParaRPr/>
          </a:p>
        </p:txBody>
      </p:sp>
      <p:sp>
        <p:nvSpPr>
          <p:cNvPr id="238" name="Google Shape;238;p9"/>
          <p:cNvSpPr txBox="1"/>
          <p:nvPr/>
        </p:nvSpPr>
        <p:spPr>
          <a:xfrm>
            <a:off x="1312727" y="7307788"/>
            <a:ext cx="2412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Base de Datos</a:t>
            </a:r>
            <a:endParaRPr/>
          </a:p>
        </p:txBody>
      </p:sp>
      <p:grpSp>
        <p:nvGrpSpPr>
          <p:cNvPr id="239" name="Google Shape;239;p9"/>
          <p:cNvGrpSpPr/>
          <p:nvPr/>
        </p:nvGrpSpPr>
        <p:grpSpPr>
          <a:xfrm>
            <a:off x="865993" y="5270747"/>
            <a:ext cx="1782087" cy="854671"/>
            <a:chOff x="0" y="0"/>
            <a:chExt cx="2296800" cy="1650900"/>
          </a:xfrm>
        </p:grpSpPr>
        <p:sp>
          <p:nvSpPr>
            <p:cNvPr id="240" name="Google Shape;240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9"/>
          <p:cNvSpPr txBox="1"/>
          <p:nvPr/>
        </p:nvSpPr>
        <p:spPr>
          <a:xfrm>
            <a:off x="1037971" y="4573725"/>
            <a:ext cx="153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Back-end</a:t>
            </a:r>
            <a:endParaRPr/>
          </a:p>
        </p:txBody>
      </p:sp>
      <p:grpSp>
        <p:nvGrpSpPr>
          <p:cNvPr id="243" name="Google Shape;243;p9"/>
          <p:cNvGrpSpPr/>
          <p:nvPr/>
        </p:nvGrpSpPr>
        <p:grpSpPr>
          <a:xfrm>
            <a:off x="745779" y="3435328"/>
            <a:ext cx="2022562" cy="970069"/>
            <a:chOff x="0" y="0"/>
            <a:chExt cx="2296800" cy="1650900"/>
          </a:xfrm>
        </p:grpSpPr>
        <p:sp>
          <p:nvSpPr>
            <p:cNvPr id="244" name="Google Shape;244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9"/>
          <p:cNvSpPr txBox="1"/>
          <p:nvPr/>
        </p:nvSpPr>
        <p:spPr>
          <a:xfrm>
            <a:off x="987568" y="2869625"/>
            <a:ext cx="1539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API</a:t>
            </a:r>
            <a:endParaRPr/>
          </a:p>
        </p:txBody>
      </p:sp>
      <p:sp>
        <p:nvSpPr>
          <p:cNvPr id="247" name="Google Shape;247;p9"/>
          <p:cNvSpPr txBox="1"/>
          <p:nvPr/>
        </p:nvSpPr>
        <p:spPr>
          <a:xfrm>
            <a:off x="7773387" y="7789000"/>
            <a:ext cx="691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App</a:t>
            </a:r>
            <a:endParaRPr/>
          </a:p>
        </p:txBody>
      </p:sp>
      <p:grpSp>
        <p:nvGrpSpPr>
          <p:cNvPr id="248" name="Google Shape;248;p9"/>
          <p:cNvGrpSpPr/>
          <p:nvPr/>
        </p:nvGrpSpPr>
        <p:grpSpPr>
          <a:xfrm>
            <a:off x="6583815" y="8408075"/>
            <a:ext cx="3317268" cy="1214897"/>
            <a:chOff x="0" y="0"/>
            <a:chExt cx="2296800" cy="1650900"/>
          </a:xfrm>
        </p:grpSpPr>
        <p:sp>
          <p:nvSpPr>
            <p:cNvPr id="249" name="Google Shape;249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1" name="Google Shape;251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3808" y="5225814"/>
            <a:ext cx="966559" cy="9665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2" name="Google Shape;252;p9"/>
          <p:cNvGrpSpPr/>
          <p:nvPr/>
        </p:nvGrpSpPr>
        <p:grpSpPr>
          <a:xfrm>
            <a:off x="7309379" y="3112345"/>
            <a:ext cx="2105017" cy="1732620"/>
            <a:chOff x="0" y="0"/>
            <a:chExt cx="2296800" cy="1650900"/>
          </a:xfrm>
        </p:grpSpPr>
        <p:sp>
          <p:nvSpPr>
            <p:cNvPr id="253" name="Google Shape;253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5" name="Google Shape;25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42262" y="8714121"/>
            <a:ext cx="957025" cy="60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28901" y="4483857"/>
            <a:ext cx="1031793" cy="6499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9"/>
          <p:cNvGrpSpPr/>
          <p:nvPr/>
        </p:nvGrpSpPr>
        <p:grpSpPr>
          <a:xfrm>
            <a:off x="300775" y="2695086"/>
            <a:ext cx="4435580" cy="3946972"/>
            <a:chOff x="0" y="0"/>
            <a:chExt cx="2296800" cy="1650900"/>
          </a:xfrm>
        </p:grpSpPr>
        <p:sp>
          <p:nvSpPr>
            <p:cNvPr id="258" name="Google Shape;258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0" name="Google Shape;260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5400000">
            <a:off x="3724712" y="7302200"/>
            <a:ext cx="1084826" cy="10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5400000">
            <a:off x="227887" y="7307800"/>
            <a:ext cx="1084826" cy="1084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9"/>
          <p:cNvGrpSpPr/>
          <p:nvPr/>
        </p:nvGrpSpPr>
        <p:grpSpPr>
          <a:xfrm>
            <a:off x="6440113" y="2979601"/>
            <a:ext cx="4435580" cy="4128406"/>
            <a:chOff x="0" y="0"/>
            <a:chExt cx="2296800" cy="1650900"/>
          </a:xfrm>
        </p:grpSpPr>
        <p:sp>
          <p:nvSpPr>
            <p:cNvPr id="263" name="Google Shape;263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5" name="Google Shape;265;p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56658" y="3594930"/>
            <a:ext cx="1132522" cy="1132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4995299" y="4401888"/>
            <a:ext cx="1084826" cy="1084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9"/>
          <p:cNvSpPr txBox="1"/>
          <p:nvPr/>
        </p:nvSpPr>
        <p:spPr>
          <a:xfrm>
            <a:off x="7525811" y="2405793"/>
            <a:ext cx="1888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Web Server</a:t>
            </a:r>
            <a:endParaRPr/>
          </a:p>
        </p:txBody>
      </p:sp>
      <p:pic>
        <p:nvPicPr>
          <p:cNvPr id="268" name="Google Shape;268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55995" y="5795710"/>
            <a:ext cx="1011857" cy="1011858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 txBox="1"/>
          <p:nvPr/>
        </p:nvSpPr>
        <p:spPr>
          <a:xfrm>
            <a:off x="7056510" y="5297763"/>
            <a:ext cx="2532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Aplicacion Web</a:t>
            </a:r>
            <a:endParaRPr/>
          </a:p>
        </p:txBody>
      </p:sp>
      <p:grpSp>
        <p:nvGrpSpPr>
          <p:cNvPr id="270" name="Google Shape;270;p9"/>
          <p:cNvGrpSpPr/>
          <p:nvPr/>
        </p:nvGrpSpPr>
        <p:grpSpPr>
          <a:xfrm>
            <a:off x="7019061" y="5297763"/>
            <a:ext cx="2685648" cy="1732620"/>
            <a:chOff x="0" y="0"/>
            <a:chExt cx="2296800" cy="1650900"/>
          </a:xfrm>
        </p:grpSpPr>
        <p:sp>
          <p:nvSpPr>
            <p:cNvPr id="271" name="Google Shape;271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9"/>
          <p:cNvSpPr txBox="1"/>
          <p:nvPr/>
        </p:nvSpPr>
        <p:spPr>
          <a:xfrm>
            <a:off x="860176" y="2139175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Servidor Backend</a:t>
            </a:r>
            <a:endParaRPr/>
          </a:p>
        </p:txBody>
      </p:sp>
      <p:pic>
        <p:nvPicPr>
          <p:cNvPr id="274" name="Google Shape;274;p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952200" y="5969150"/>
            <a:ext cx="1539000" cy="15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13033500" y="5356525"/>
            <a:ext cx="1376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Browser</a:t>
            </a:r>
            <a:endParaRPr/>
          </a:p>
        </p:txBody>
      </p:sp>
      <p:grpSp>
        <p:nvGrpSpPr>
          <p:cNvPr id="276" name="Google Shape;276;p9"/>
          <p:cNvGrpSpPr/>
          <p:nvPr/>
        </p:nvGrpSpPr>
        <p:grpSpPr>
          <a:xfrm>
            <a:off x="12287687" y="5297763"/>
            <a:ext cx="2868014" cy="2348901"/>
            <a:chOff x="0" y="0"/>
            <a:chExt cx="2296800" cy="1650900"/>
          </a:xfrm>
        </p:grpSpPr>
        <p:sp>
          <p:nvSpPr>
            <p:cNvPr id="277" name="Google Shape;277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9" name="Google Shape;279;p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157750" y="3050575"/>
            <a:ext cx="1376401" cy="1376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9"/>
          <p:cNvGrpSpPr/>
          <p:nvPr/>
        </p:nvGrpSpPr>
        <p:grpSpPr>
          <a:xfrm>
            <a:off x="12579486" y="2405800"/>
            <a:ext cx="2532911" cy="2174400"/>
            <a:chOff x="0" y="0"/>
            <a:chExt cx="2296800" cy="1650900"/>
          </a:xfrm>
        </p:grpSpPr>
        <p:sp>
          <p:nvSpPr>
            <p:cNvPr id="281" name="Google Shape;281;p9"/>
            <p:cNvSpPr/>
            <p:nvPr/>
          </p:nvSpPr>
          <p:spPr>
            <a:xfrm>
              <a:off x="0" y="0"/>
              <a:ext cx="2296654" cy="1650851"/>
            </a:xfrm>
            <a:custGeom>
              <a:rect b="b" l="l" r="r" t="t"/>
              <a:pathLst>
                <a:path extrusionOk="0" h="1650851" w="2296654">
                  <a:moveTo>
                    <a:pt x="79792" y="0"/>
                  </a:moveTo>
                  <a:lnTo>
                    <a:pt x="2216861" y="0"/>
                  </a:lnTo>
                  <a:cubicBezTo>
                    <a:pt x="2238024" y="0"/>
                    <a:pt x="2258319" y="8407"/>
                    <a:pt x="2273283" y="23371"/>
                  </a:cubicBezTo>
                  <a:cubicBezTo>
                    <a:pt x="2288247" y="38335"/>
                    <a:pt x="2296654" y="58630"/>
                    <a:pt x="2296654" y="79792"/>
                  </a:cubicBezTo>
                  <a:lnTo>
                    <a:pt x="2296654" y="1571059"/>
                  </a:lnTo>
                  <a:cubicBezTo>
                    <a:pt x="2296654" y="1615127"/>
                    <a:pt x="2260929" y="1650851"/>
                    <a:pt x="2216861" y="1650851"/>
                  </a:cubicBezTo>
                  <a:lnTo>
                    <a:pt x="79792" y="1650851"/>
                  </a:lnTo>
                  <a:cubicBezTo>
                    <a:pt x="35724" y="1650851"/>
                    <a:pt x="0" y="1615127"/>
                    <a:pt x="0" y="1571059"/>
                  </a:cubicBezTo>
                  <a:lnTo>
                    <a:pt x="0" y="79792"/>
                  </a:lnTo>
                  <a:cubicBezTo>
                    <a:pt x="0" y="35724"/>
                    <a:pt x="35724" y="0"/>
                    <a:pt x="7979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004AAD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9"/>
            <p:cNvSpPr txBox="1"/>
            <p:nvPr/>
          </p:nvSpPr>
          <p:spPr>
            <a:xfrm>
              <a:off x="0" y="38100"/>
              <a:ext cx="2296800" cy="16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13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Google Shape;283;p9"/>
          <p:cNvSpPr txBox="1"/>
          <p:nvPr/>
        </p:nvSpPr>
        <p:spPr>
          <a:xfrm>
            <a:off x="12503146" y="2569975"/>
            <a:ext cx="2685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Calibri"/>
                <a:ea typeface="Calibri"/>
                <a:cs typeface="Calibri"/>
                <a:sym typeface="Calibri"/>
              </a:rPr>
              <a:t>Firebase Auth</a:t>
            </a:r>
            <a:endParaRPr/>
          </a:p>
        </p:txBody>
      </p:sp>
      <p:pic>
        <p:nvPicPr>
          <p:cNvPr id="284" name="Google Shape;284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10800000">
            <a:off x="11039287" y="5291750"/>
            <a:ext cx="1084826" cy="10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10800000">
            <a:off x="11039287" y="6226700"/>
            <a:ext cx="1084826" cy="108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6046462">
            <a:off x="4479100" y="6560650"/>
            <a:ext cx="2174400" cy="21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4164567">
            <a:off x="4793062" y="6134150"/>
            <a:ext cx="2174400" cy="2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p10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8" name="Google Shape;298;p10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9" name="Google Shape;299;p10"/>
          <p:cNvSpPr txBox="1"/>
          <p:nvPr/>
        </p:nvSpPr>
        <p:spPr>
          <a:xfrm>
            <a:off x="1561505" y="1697857"/>
            <a:ext cx="6652551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00" name="Google Shape;300;p10"/>
          <p:cNvSpPr txBox="1"/>
          <p:nvPr/>
        </p:nvSpPr>
        <p:spPr>
          <a:xfrm>
            <a:off x="1700898" y="3033028"/>
            <a:ext cx="13657800" cy="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63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01" name="Google Shape;301;p10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2" name="Google Shape;302;p10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03" name="Google Shape;303;p10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04" name="Google Shape;304;p10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05" name="Google Shape;305;p10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06" name="Google Shape;306;p10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07" name="Google Shape;307;p10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08" name="Google Shape;308;p10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09" name="Google Shape;309;p10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10" name="Google Shape;310;p10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11" name="Google Shape;311;p10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12" name="Google Shape;312;p10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13" name="Google Shape;313;p10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14" name="Google Shape;314;p10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15" name="Google Shape;315;p10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16" name="Google Shape;316;p10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17" name="Google Shape;317;p10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8" name="Google Shape;318;p10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19" name="Google Shape;319;p10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0" name="Google Shape;320;p10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21" name="Google Shape;321;p10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32" name="Google Shape;332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3" name="Google Shape;333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334" name="Google Shape;334;p11"/>
          <p:cNvSpPr txBox="1"/>
          <p:nvPr/>
        </p:nvSpPr>
        <p:spPr>
          <a:xfrm>
            <a:off x="872202" y="4668424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2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4" name="Google Shape;344;p12"/>
          <p:cNvSpPr/>
          <p:nvPr/>
        </p:nvSpPr>
        <p:spPr>
          <a:xfrm>
            <a:off x="3559650" y="448550"/>
            <a:ext cx="14492924" cy="9520177"/>
          </a:xfrm>
          <a:custGeom>
            <a:rect b="b" l="l" r="r" t="t"/>
            <a:pathLst>
              <a:path extrusionOk="0" h="9265379" w="13935504">
                <a:moveTo>
                  <a:pt x="0" y="0"/>
                </a:moveTo>
                <a:lnTo>
                  <a:pt x="13935504" y="0"/>
                </a:lnTo>
                <a:lnTo>
                  <a:pt x="13935504" y="9265379"/>
                </a:lnTo>
                <a:lnTo>
                  <a:pt x="0" y="9265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5" name="Google Shape;345;p12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46" name="Google Shape;346;p12"/>
          <p:cNvSpPr/>
          <p:nvPr/>
        </p:nvSpPr>
        <p:spPr>
          <a:xfrm>
            <a:off x="748562" y="7055411"/>
            <a:ext cx="1657723" cy="1931668"/>
          </a:xfrm>
          <a:custGeom>
            <a:rect b="b" l="l" r="r" t="t"/>
            <a:pathLst>
              <a:path extrusionOk="0" h="1931668" w="1657723">
                <a:moveTo>
                  <a:pt x="0" y="0"/>
                </a:moveTo>
                <a:lnTo>
                  <a:pt x="1657723" y="0"/>
                </a:lnTo>
                <a:lnTo>
                  <a:pt x="1657723" y="1931669"/>
                </a:lnTo>
                <a:lnTo>
                  <a:pt x="0" y="19316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7" name="Google Shape;347;p12"/>
          <p:cNvGrpSpPr/>
          <p:nvPr/>
        </p:nvGrpSpPr>
        <p:grpSpPr>
          <a:xfrm>
            <a:off x="518696" y="3631684"/>
            <a:ext cx="2117456" cy="1161473"/>
            <a:chOff x="0" y="0"/>
            <a:chExt cx="557684" cy="305902"/>
          </a:xfrm>
        </p:grpSpPr>
        <p:sp>
          <p:nvSpPr>
            <p:cNvPr id="348" name="Google Shape;348;p12"/>
            <p:cNvSpPr/>
            <p:nvPr/>
          </p:nvSpPr>
          <p:spPr>
            <a:xfrm>
              <a:off x="0" y="0"/>
              <a:ext cx="557684" cy="305902"/>
            </a:xfrm>
            <a:custGeom>
              <a:rect b="b" l="l" r="r" t="t"/>
              <a:pathLst>
                <a:path extrusionOk="0" h="305902" w="557684">
                  <a:moveTo>
                    <a:pt x="152951" y="0"/>
                  </a:moveTo>
                  <a:lnTo>
                    <a:pt x="404733" y="0"/>
                  </a:lnTo>
                  <a:cubicBezTo>
                    <a:pt x="445298" y="0"/>
                    <a:pt x="484202" y="16114"/>
                    <a:pt x="512886" y="44798"/>
                  </a:cubicBezTo>
                  <a:cubicBezTo>
                    <a:pt x="541569" y="73482"/>
                    <a:pt x="557684" y="112386"/>
                    <a:pt x="557684" y="152951"/>
                  </a:cubicBezTo>
                  <a:lnTo>
                    <a:pt x="557684" y="152951"/>
                  </a:lnTo>
                  <a:cubicBezTo>
                    <a:pt x="557684" y="193516"/>
                    <a:pt x="541569" y="232420"/>
                    <a:pt x="512886" y="261104"/>
                  </a:cubicBezTo>
                  <a:cubicBezTo>
                    <a:pt x="484202" y="289788"/>
                    <a:pt x="445298" y="305902"/>
                    <a:pt x="404733" y="305902"/>
                  </a:cubicBezTo>
                  <a:lnTo>
                    <a:pt x="152951" y="305902"/>
                  </a:lnTo>
                  <a:cubicBezTo>
                    <a:pt x="112386" y="305902"/>
                    <a:pt x="73482" y="289788"/>
                    <a:pt x="44798" y="261104"/>
                  </a:cubicBezTo>
                  <a:cubicBezTo>
                    <a:pt x="16114" y="232420"/>
                    <a:pt x="0" y="193516"/>
                    <a:pt x="0" y="152951"/>
                  </a:cubicBezTo>
                  <a:lnTo>
                    <a:pt x="0" y="152951"/>
                  </a:lnTo>
                  <a:cubicBezTo>
                    <a:pt x="0" y="112386"/>
                    <a:pt x="16114" y="73482"/>
                    <a:pt x="44798" y="44798"/>
                  </a:cubicBezTo>
                  <a:cubicBezTo>
                    <a:pt x="73482" y="16114"/>
                    <a:pt x="112386" y="0"/>
                    <a:pt x="152951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2"/>
            <p:cNvSpPr txBox="1"/>
            <p:nvPr/>
          </p:nvSpPr>
          <p:spPr>
            <a:xfrm>
              <a:off x="0" y="9525"/>
              <a:ext cx="557684" cy="296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INICIO</a:t>
              </a:r>
              <a:endParaRPr/>
            </a:p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12-08-2024</a:t>
              </a:r>
              <a:endParaRPr/>
            </a:p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  <p:grpSp>
        <p:nvGrpSpPr>
          <p:cNvPr id="350" name="Google Shape;350;p12"/>
          <p:cNvGrpSpPr/>
          <p:nvPr/>
        </p:nvGrpSpPr>
        <p:grpSpPr>
          <a:xfrm>
            <a:off x="518696" y="5143500"/>
            <a:ext cx="2117456" cy="1161473"/>
            <a:chOff x="0" y="0"/>
            <a:chExt cx="557684" cy="305902"/>
          </a:xfrm>
        </p:grpSpPr>
        <p:sp>
          <p:nvSpPr>
            <p:cNvPr id="351" name="Google Shape;351;p12"/>
            <p:cNvSpPr/>
            <p:nvPr/>
          </p:nvSpPr>
          <p:spPr>
            <a:xfrm>
              <a:off x="0" y="0"/>
              <a:ext cx="557684" cy="305902"/>
            </a:xfrm>
            <a:custGeom>
              <a:rect b="b" l="l" r="r" t="t"/>
              <a:pathLst>
                <a:path extrusionOk="0" h="305902" w="557684">
                  <a:moveTo>
                    <a:pt x="152951" y="0"/>
                  </a:moveTo>
                  <a:lnTo>
                    <a:pt x="404733" y="0"/>
                  </a:lnTo>
                  <a:cubicBezTo>
                    <a:pt x="445298" y="0"/>
                    <a:pt x="484202" y="16114"/>
                    <a:pt x="512886" y="44798"/>
                  </a:cubicBezTo>
                  <a:cubicBezTo>
                    <a:pt x="541569" y="73482"/>
                    <a:pt x="557684" y="112386"/>
                    <a:pt x="557684" y="152951"/>
                  </a:cubicBezTo>
                  <a:lnTo>
                    <a:pt x="557684" y="152951"/>
                  </a:lnTo>
                  <a:cubicBezTo>
                    <a:pt x="557684" y="193516"/>
                    <a:pt x="541569" y="232420"/>
                    <a:pt x="512886" y="261104"/>
                  </a:cubicBezTo>
                  <a:cubicBezTo>
                    <a:pt x="484202" y="289788"/>
                    <a:pt x="445298" y="305902"/>
                    <a:pt x="404733" y="305902"/>
                  </a:cubicBezTo>
                  <a:lnTo>
                    <a:pt x="152951" y="305902"/>
                  </a:lnTo>
                  <a:cubicBezTo>
                    <a:pt x="112386" y="305902"/>
                    <a:pt x="73482" y="289788"/>
                    <a:pt x="44798" y="261104"/>
                  </a:cubicBezTo>
                  <a:cubicBezTo>
                    <a:pt x="16114" y="232420"/>
                    <a:pt x="0" y="193516"/>
                    <a:pt x="0" y="152951"/>
                  </a:cubicBezTo>
                  <a:lnTo>
                    <a:pt x="0" y="152951"/>
                  </a:lnTo>
                  <a:cubicBezTo>
                    <a:pt x="0" y="112386"/>
                    <a:pt x="16114" y="73482"/>
                    <a:pt x="44798" y="44798"/>
                  </a:cubicBezTo>
                  <a:cubicBezTo>
                    <a:pt x="73482" y="16114"/>
                    <a:pt x="112386" y="0"/>
                    <a:pt x="152951" y="0"/>
                  </a:cubicBezTo>
                  <a:close/>
                </a:path>
              </a:pathLst>
            </a:custGeom>
            <a:solidFill>
              <a:srgbClr val="6ACF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2"/>
            <p:cNvSpPr txBox="1"/>
            <p:nvPr/>
          </p:nvSpPr>
          <p:spPr>
            <a:xfrm>
              <a:off x="0" y="9525"/>
              <a:ext cx="557684" cy="296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TERMINO</a:t>
              </a:r>
              <a:endParaRPr/>
            </a:p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10-12-2024</a:t>
              </a:r>
              <a:endParaRPr/>
            </a:p>
            <a:p>
              <a:pPr indent="0" lvl="0" marL="0" marR="0" rtl="0" algn="ctr">
                <a:lnSpc>
                  <a:spcPct val="9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499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3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3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3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3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3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362" name="Google Shape;362;p13"/>
          <p:cNvGrpSpPr/>
          <p:nvPr/>
        </p:nvGrpSpPr>
        <p:grpSpPr>
          <a:xfrm>
            <a:off x="1978989" y="3044027"/>
            <a:ext cx="14330022" cy="6214273"/>
            <a:chOff x="0" y="0"/>
            <a:chExt cx="3774162" cy="1636681"/>
          </a:xfrm>
        </p:grpSpPr>
        <p:sp>
          <p:nvSpPr>
            <p:cNvPr id="363" name="Google Shape;363;p13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13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366" name="Google Shape;366;p13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3"/>
          <p:cNvSpPr txBox="1"/>
          <p:nvPr/>
        </p:nvSpPr>
        <p:spPr>
          <a:xfrm>
            <a:off x="3399941" y="4021873"/>
            <a:ext cx="114882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8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89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8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Nuestro proyecto, “Educ-AR”, refleja nuestro perfil académico en Ingeniería en Informática y nos brinda la oportunidad de aplicar los conocimientos adquiridos.</a:t>
            </a:r>
            <a:endParaRPr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89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14"/>
          <p:cNvGrpSpPr/>
          <p:nvPr/>
        </p:nvGrpSpPr>
        <p:grpSpPr>
          <a:xfrm>
            <a:off x="393408" y="-1882510"/>
            <a:ext cx="16865892" cy="11855025"/>
            <a:chOff x="0" y="0"/>
            <a:chExt cx="22487857" cy="15806700"/>
          </a:xfrm>
        </p:grpSpPr>
        <p:sp>
          <p:nvSpPr>
            <p:cNvPr id="373" name="Google Shape;373;p14"/>
            <p:cNvSpPr/>
            <p:nvPr/>
          </p:nvSpPr>
          <p:spPr>
            <a:xfrm>
              <a:off x="227351" y="0"/>
              <a:ext cx="6693751" cy="6693751"/>
            </a:xfrm>
            <a:custGeom>
              <a:rect b="b" l="l" r="r" t="t"/>
              <a:pathLst>
                <a:path extrusionOk="0" h="6693751" w="6693751">
                  <a:moveTo>
                    <a:pt x="0" y="0"/>
                  </a:moveTo>
                  <a:lnTo>
                    <a:pt x="6693750" y="0"/>
                  </a:lnTo>
                  <a:lnTo>
                    <a:pt x="6693750" y="6693751"/>
                  </a:lnTo>
                  <a:lnTo>
                    <a:pt x="0" y="66937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4" name="Google Shape;374;p14"/>
            <p:cNvSpPr/>
            <p:nvPr/>
          </p:nvSpPr>
          <p:spPr>
            <a:xfrm>
              <a:off x="8161591" y="4099553"/>
              <a:ext cx="7682260" cy="11526272"/>
            </a:xfrm>
            <a:custGeom>
              <a:rect b="b" l="l" r="r" t="t"/>
              <a:pathLst>
                <a:path extrusionOk="0" h="11526272" w="7682260">
                  <a:moveTo>
                    <a:pt x="0" y="0"/>
                  </a:moveTo>
                  <a:lnTo>
                    <a:pt x="7682260" y="0"/>
                  </a:lnTo>
                  <a:lnTo>
                    <a:pt x="7682260" y="11526273"/>
                  </a:lnTo>
                  <a:lnTo>
                    <a:pt x="0" y="1152627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5" name="Google Shape;375;p14"/>
            <p:cNvSpPr/>
            <p:nvPr/>
          </p:nvSpPr>
          <p:spPr>
            <a:xfrm>
              <a:off x="0" y="4099553"/>
              <a:ext cx="7785527" cy="11681210"/>
            </a:xfrm>
            <a:custGeom>
              <a:rect b="b" l="l" r="r" t="t"/>
              <a:pathLst>
                <a:path extrusionOk="0" h="11681210" w="7785527">
                  <a:moveTo>
                    <a:pt x="0" y="0"/>
                  </a:moveTo>
                  <a:lnTo>
                    <a:pt x="7785527" y="0"/>
                  </a:lnTo>
                  <a:lnTo>
                    <a:pt x="7785527" y="11681211"/>
                  </a:lnTo>
                  <a:lnTo>
                    <a:pt x="0" y="116812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6" name="Google Shape;376;p14"/>
            <p:cNvSpPr/>
            <p:nvPr/>
          </p:nvSpPr>
          <p:spPr>
            <a:xfrm>
              <a:off x="16154678" y="3881613"/>
              <a:ext cx="6333179" cy="11925087"/>
            </a:xfrm>
            <a:custGeom>
              <a:rect b="b" l="l" r="r" t="t"/>
              <a:pathLst>
                <a:path extrusionOk="0" h="11925087" w="6333179">
                  <a:moveTo>
                    <a:pt x="0" y="0"/>
                  </a:moveTo>
                  <a:lnTo>
                    <a:pt x="6333179" y="0"/>
                  </a:lnTo>
                  <a:lnTo>
                    <a:pt x="6333179" y="11925087"/>
                  </a:lnTo>
                  <a:lnTo>
                    <a:pt x="0" y="119250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96268" r="-152504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82" name="Google Shape;382;p15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5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5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5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5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15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8" name="Google Shape;388;p15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389" name="Google Shape;389;p15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90" name="Google Shape;390;p15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1" name="Google Shape;391;p15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2" name="Google Shape;392;p15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393" name="Google Shape;393;p15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9" name="Google Shape;399;p16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400" name="Google Shape;400;p16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6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16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3" name="Google Shape;403;p16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404" name="Google Shape;404;p16"/>
          <p:cNvGrpSpPr/>
          <p:nvPr/>
        </p:nvGrpSpPr>
        <p:grpSpPr>
          <a:xfrm>
            <a:off x="1668372" y="4067254"/>
            <a:ext cx="6950250" cy="2919012"/>
            <a:chOff x="0" y="-57150"/>
            <a:chExt cx="9267000" cy="3892016"/>
          </a:xfrm>
        </p:grpSpPr>
        <p:sp>
          <p:nvSpPr>
            <p:cNvPr id="405" name="Google Shape;405;p16"/>
            <p:cNvSpPr txBox="1"/>
            <p:nvPr/>
          </p:nvSpPr>
          <p:spPr>
            <a:xfrm>
              <a:off x="0" y="-57150"/>
              <a:ext cx="92670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Categorización del Ministerio de Salud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 txBox="1"/>
            <p:nvPr/>
          </p:nvSpPr>
          <p:spPr>
            <a:xfrm>
              <a:off x="0" y="881966"/>
              <a:ext cx="9267000" cy="29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Ministerio de Salud, Gobierno de Chile. "Categorización de Urgencias." Hospital de Coquimbo. Disponible en: </a:t>
              </a:r>
              <a:r>
                <a:rPr i="0" lang="en-US" sz="2799" u="sng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" name="Google Shape;407;p16"/>
          <p:cNvGrpSpPr/>
          <p:nvPr/>
        </p:nvGrpSpPr>
        <p:grpSpPr>
          <a:xfrm>
            <a:off x="9565259" y="3824367"/>
            <a:ext cx="7450650" cy="2919012"/>
            <a:chOff x="0" y="-57150"/>
            <a:chExt cx="9934200" cy="3892016"/>
          </a:xfrm>
        </p:grpSpPr>
        <p:sp>
          <p:nvSpPr>
            <p:cNvPr id="408" name="Google Shape;408;p16"/>
            <p:cNvSpPr txBox="1"/>
            <p:nvPr/>
          </p:nvSpPr>
          <p:spPr>
            <a:xfrm>
              <a:off x="0" y="-57150"/>
              <a:ext cx="99342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Protocolos de Urgencia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 txBox="1"/>
            <p:nvPr/>
          </p:nvSpPr>
          <p:spPr>
            <a:xfrm>
              <a:off x="0" y="881966"/>
              <a:ext cx="9934200" cy="295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Servicio de Salud Biobío, Hospital de Los Ángeles. "Ordinario N°293: Protocolo de Categorización en Servicios de Urgencia (ESI v1.3)." Disponible en: </a:t>
              </a:r>
              <a:r>
                <a:rPr i="0" lang="en-US" sz="2799" u="sng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i="0" lang="en-US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03" name="Google Shape;103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04" name="Google Shape;104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" name="Google Shape;105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06" name="Google Shape;106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" name="Google Shape;108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09" name="Google Shape;109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2" name="Google Shape;112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13" name="Google Shape;113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16" name="Google Shape;116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9" name="Google Shape;119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20" name="Google Shape;120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23" name="Google Shape;123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Calibri"/>
                <a:ea typeface="Calibri"/>
                <a:cs typeface="Calibri"/>
                <a:sym typeface="Calibri"/>
              </a:rPr>
              <a:t>Bruno Jiménez </a:t>
            </a:r>
            <a:endParaRPr/>
          </a:p>
        </p:txBody>
      </p:sp>
      <p:sp>
        <p:nvSpPr>
          <p:cNvPr id="124" name="Google Shape;124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Calibri"/>
                <a:ea typeface="Calibri"/>
                <a:cs typeface="Calibri"/>
                <a:sym typeface="Calibri"/>
              </a:rPr>
              <a:t>Chiay Lin </a:t>
            </a:r>
            <a:endParaRPr/>
          </a:p>
        </p:txBody>
      </p:sp>
      <p:sp>
        <p:nvSpPr>
          <p:cNvPr id="125" name="Google Shape;125;p2"/>
          <p:cNvSpPr txBox="1"/>
          <p:nvPr/>
        </p:nvSpPr>
        <p:spPr>
          <a:xfrm>
            <a:off x="9759508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Calibri"/>
                <a:ea typeface="Calibri"/>
                <a:cs typeface="Calibri"/>
                <a:sym typeface="Calibri"/>
              </a:rPr>
              <a:t>Josué Espinoza </a:t>
            </a:r>
            <a:endParaRPr/>
          </a:p>
        </p:txBody>
      </p:sp>
      <p:sp>
        <p:nvSpPr>
          <p:cNvPr id="126" name="Google Shape;126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Calibri"/>
                <a:ea typeface="Calibri"/>
                <a:cs typeface="Calibri"/>
                <a:sym typeface="Calibri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3"/>
          <p:cNvGrpSpPr/>
          <p:nvPr/>
        </p:nvGrpSpPr>
        <p:grpSpPr>
          <a:xfrm>
            <a:off x="8848656" y="1895558"/>
            <a:ext cx="7830580" cy="6655950"/>
            <a:chOff x="0" y="-66675"/>
            <a:chExt cx="2062375" cy="1753007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2062375" cy="1686332"/>
            </a:xfrm>
            <a:custGeom>
              <a:rect b="b" l="l" r="r" t="t"/>
              <a:pathLst>
                <a:path extrusionOk="0" h="1686332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35910"/>
                  </a:lnTo>
                  <a:cubicBezTo>
                    <a:pt x="2062375" y="1663757"/>
                    <a:pt x="2039800" y="1686332"/>
                    <a:pt x="2011953" y="1686332"/>
                  </a:cubicBezTo>
                  <a:lnTo>
                    <a:pt x="50423" y="1686332"/>
                  </a:lnTo>
                  <a:cubicBezTo>
                    <a:pt x="37050" y="1686332"/>
                    <a:pt x="24224" y="1681020"/>
                    <a:pt x="14768" y="1671564"/>
                  </a:cubicBezTo>
                  <a:cubicBezTo>
                    <a:pt x="5312" y="1662108"/>
                    <a:pt x="0" y="1649283"/>
                    <a:pt x="0" y="1635910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2062375" cy="17530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Google Shape;134;p3"/>
          <p:cNvSpPr txBox="1"/>
          <p:nvPr/>
        </p:nvSpPr>
        <p:spPr>
          <a:xfrm>
            <a:off x="8964893" y="3565560"/>
            <a:ext cx="898366" cy="4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10439613" y="3594135"/>
            <a:ext cx="5816125" cy="5850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Objetivos Generales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Arquitectura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Metodología 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 de Trabajo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Conclusión </a:t>
            </a:r>
            <a:endParaRPr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8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8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8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8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137" name="Google Shape;137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145" name="Google Shape;145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146" name="Google Shape;146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8" name="Google Shape;148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4"/>
          <p:cNvSpPr txBox="1"/>
          <p:nvPr/>
        </p:nvSpPr>
        <p:spPr>
          <a:xfrm>
            <a:off x="7864301" y="4206020"/>
            <a:ext cx="8806055" cy="241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proyecto EDUC-AR surge con el propósito de integrar la tecnología de realidad aumentada en el ámbito educativo, específicamente en la formación en salud. </a:t>
            </a:r>
            <a:endParaRPr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 un enfoque en la simulación de triage para la área de técnico en enfermería.</a:t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1" name="Google Shape;151;p4"/>
          <p:cNvSpPr txBox="1"/>
          <p:nvPr/>
        </p:nvSpPr>
        <p:spPr>
          <a:xfrm>
            <a:off x="9667677" y="2712139"/>
            <a:ext cx="6795493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Introducción</a:t>
            </a:r>
            <a:endParaRPr/>
          </a:p>
        </p:txBody>
      </p:sp>
      <p:grpSp>
        <p:nvGrpSpPr>
          <p:cNvPr id="152" name="Google Shape;152;p4"/>
          <p:cNvGrpSpPr/>
          <p:nvPr/>
        </p:nvGrpSpPr>
        <p:grpSpPr>
          <a:xfrm>
            <a:off x="10866095" y="7108297"/>
            <a:ext cx="3094264" cy="1383625"/>
            <a:chOff x="0" y="0"/>
            <a:chExt cx="4125685" cy="1844834"/>
          </a:xfrm>
        </p:grpSpPr>
        <p:sp>
          <p:nvSpPr>
            <p:cNvPr id="153" name="Google Shape;153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5" name="Google Shape;155;p4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156" name="Google Shape;156;p4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5"/>
          <p:cNvSpPr/>
          <p:nvPr/>
        </p:nvSpPr>
        <p:spPr>
          <a:xfrm>
            <a:off x="16309011" y="7609307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5"/>
          <p:cNvSpPr/>
          <p:nvPr/>
        </p:nvSpPr>
        <p:spPr>
          <a:xfrm>
            <a:off x="1028700" y="4511206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5"/>
          <p:cNvSpPr txBox="1"/>
          <p:nvPr/>
        </p:nvSpPr>
        <p:spPr>
          <a:xfrm>
            <a:off x="574599" y="1872213"/>
            <a:ext cx="10502959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 generales 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805766" y="-1678873"/>
            <a:ext cx="5020313" cy="3167181"/>
          </a:xfrm>
          <a:custGeom>
            <a:rect b="b" l="l" r="r" t="t"/>
            <a:pathLst>
              <a:path extrusionOk="0" h="3167181" w="5020313">
                <a:moveTo>
                  <a:pt x="0" y="0"/>
                </a:moveTo>
                <a:lnTo>
                  <a:pt x="5020313" y="0"/>
                </a:lnTo>
                <a:lnTo>
                  <a:pt x="5020313" y="3167180"/>
                </a:lnTo>
                <a:lnTo>
                  <a:pt x="0" y="3167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58508" l="0" r="0" t="0"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10067242" y="3486765"/>
            <a:ext cx="5693152" cy="3959794"/>
          </a:xfrm>
          <a:custGeom>
            <a:rect b="b" l="l" r="r" t="t"/>
            <a:pathLst>
              <a:path extrusionOk="0" h="3959794" w="5693152">
                <a:moveTo>
                  <a:pt x="0" y="0"/>
                </a:moveTo>
                <a:lnTo>
                  <a:pt x="5693152" y="0"/>
                </a:lnTo>
                <a:lnTo>
                  <a:pt x="5693152" y="3959794"/>
                </a:lnTo>
                <a:lnTo>
                  <a:pt x="0" y="3959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5"/>
          <p:cNvSpPr txBox="1"/>
          <p:nvPr/>
        </p:nvSpPr>
        <p:spPr>
          <a:xfrm>
            <a:off x="1028700" y="3525727"/>
            <a:ext cx="7547400" cy="4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3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 objetivo principal del proyecto es mejorar la calidad de la enseñanza en prácticas médicas, proporcionando un entorno de aprendizaje más inmersivo y realista presentando un proyecto innovador mediante realidad aumentada.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31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53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través de simulaciones en tiempo real, los estudiantes pueden desarrollar habilidades críticas en un entorno seguro, preparándose mejor para situaciones de emergencia en la vida real.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6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4" name="Google Shape;174;p6"/>
          <p:cNvSpPr/>
          <p:nvPr/>
        </p:nvSpPr>
        <p:spPr>
          <a:xfrm>
            <a:off x="685150" y="-166404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6"/>
          <p:cNvSpPr/>
          <p:nvPr/>
        </p:nvSpPr>
        <p:spPr>
          <a:xfrm>
            <a:off x="1210544" y="4305866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6"/>
                </a:lnTo>
                <a:lnTo>
                  <a:pt x="0" y="118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6"/>
          <p:cNvSpPr/>
          <p:nvPr/>
        </p:nvSpPr>
        <p:spPr>
          <a:xfrm>
            <a:off x="1210544" y="6252306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7"/>
                </a:lnTo>
                <a:lnTo>
                  <a:pt x="0" y="11837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6"/>
          <p:cNvSpPr/>
          <p:nvPr/>
        </p:nvSpPr>
        <p:spPr>
          <a:xfrm>
            <a:off x="1210544" y="2359426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6"/>
                </a:lnTo>
                <a:lnTo>
                  <a:pt x="0" y="118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6"/>
          <p:cNvSpPr/>
          <p:nvPr/>
        </p:nvSpPr>
        <p:spPr>
          <a:xfrm>
            <a:off x="9555888" y="4148704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6"/>
                </a:lnTo>
                <a:lnTo>
                  <a:pt x="0" y="118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6"/>
          <p:cNvSpPr/>
          <p:nvPr/>
        </p:nvSpPr>
        <p:spPr>
          <a:xfrm>
            <a:off x="9555888" y="6038248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6"/>
                </a:lnTo>
                <a:lnTo>
                  <a:pt x="0" y="118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6"/>
          <p:cNvSpPr/>
          <p:nvPr/>
        </p:nvSpPr>
        <p:spPr>
          <a:xfrm>
            <a:off x="9555888" y="2359426"/>
            <a:ext cx="1185248" cy="1183766"/>
          </a:xfrm>
          <a:custGeom>
            <a:rect b="b" l="l" r="r" t="t"/>
            <a:pathLst>
              <a:path extrusionOk="0" h="1183766" w="1185248">
                <a:moveTo>
                  <a:pt x="0" y="0"/>
                </a:moveTo>
                <a:lnTo>
                  <a:pt x="1185248" y="0"/>
                </a:lnTo>
                <a:lnTo>
                  <a:pt x="1185248" y="1183766"/>
                </a:lnTo>
                <a:lnTo>
                  <a:pt x="0" y="1183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6"/>
          <p:cNvSpPr/>
          <p:nvPr/>
        </p:nvSpPr>
        <p:spPr>
          <a:xfrm>
            <a:off x="14321459" y="6947140"/>
            <a:ext cx="3883558" cy="3339860"/>
          </a:xfrm>
          <a:custGeom>
            <a:rect b="b" l="l" r="r" t="t"/>
            <a:pathLst>
              <a:path extrusionOk="0" h="3339860" w="3883558">
                <a:moveTo>
                  <a:pt x="0" y="0"/>
                </a:moveTo>
                <a:lnTo>
                  <a:pt x="3883558" y="0"/>
                </a:lnTo>
                <a:lnTo>
                  <a:pt x="3883558" y="3339860"/>
                </a:lnTo>
                <a:lnTo>
                  <a:pt x="0" y="33398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6"/>
          <p:cNvSpPr txBox="1"/>
          <p:nvPr/>
        </p:nvSpPr>
        <p:spPr>
          <a:xfrm>
            <a:off x="2725467" y="2644342"/>
            <a:ext cx="6285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HERRAMIENTA </a:t>
            </a:r>
            <a:r>
              <a:rPr lang="en-US" sz="2499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EDUCATIVA</a:t>
            </a: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 INNOVADORA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 txBox="1"/>
          <p:nvPr/>
        </p:nvSpPr>
        <p:spPr>
          <a:xfrm>
            <a:off x="2725467" y="4432612"/>
            <a:ext cx="53559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VALIDAR LA EFECTIVIDAD DE LA REALIDAD AUMENTADA EN LA EDUCACIÓN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2725467" y="6478899"/>
            <a:ext cx="58809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SIMULACIONES DE TRIAGE EN REALIDAD AUMENTADA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11201773" y="2736742"/>
            <a:ext cx="62394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COMPATIBILIDAD CON LENTES DE REALIDAD AUMENTADA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1201773" y="6290406"/>
            <a:ext cx="62394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EVALUACIÓN Y SEGUIMIENTO DEL PROGRESO DEL ESTUDI</a:t>
            </a:r>
            <a:r>
              <a:rPr lang="en-US" sz="2499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ANTE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6"/>
          <p:cNvSpPr txBox="1"/>
          <p:nvPr/>
        </p:nvSpPr>
        <p:spPr>
          <a:xfrm>
            <a:off x="11180112" y="4532879"/>
            <a:ext cx="62394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99" u="none" cap="none" strike="noStrike">
                <a:solidFill>
                  <a:srgbClr val="353A34"/>
                </a:solidFill>
                <a:latin typeface="Calibri"/>
                <a:ea typeface="Calibri"/>
                <a:cs typeface="Calibri"/>
                <a:sym typeface="Calibri"/>
              </a:rPr>
              <a:t>MONITOREO EN TIEMPO REAL, CON APOYO DE DOCENTE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3" name="Google Shape;193;p7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4" name="Google Shape;194;p7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7"/>
          <p:cNvSpPr/>
          <p:nvPr/>
        </p:nvSpPr>
        <p:spPr>
          <a:xfrm>
            <a:off x="4205853" y="1488307"/>
            <a:ext cx="10363911" cy="7165673"/>
          </a:xfrm>
          <a:custGeom>
            <a:rect b="b" l="l" r="r" t="t"/>
            <a:pathLst>
              <a:path extrusionOk="0" h="7165673" w="10363911">
                <a:moveTo>
                  <a:pt x="0" y="0"/>
                </a:moveTo>
                <a:lnTo>
                  <a:pt x="10363911" y="0"/>
                </a:lnTo>
                <a:lnTo>
                  <a:pt x="10363911" y="7165674"/>
                </a:lnTo>
                <a:lnTo>
                  <a:pt x="0" y="7165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8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201" name="Google Shape;201;p8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8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8"/>
          <p:cNvSpPr/>
          <p:nvPr/>
        </p:nvSpPr>
        <p:spPr>
          <a:xfrm>
            <a:off x="331625" y="-874050"/>
            <a:ext cx="4689892" cy="3959000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8"/>
          <p:cNvSpPr/>
          <p:nvPr/>
        </p:nvSpPr>
        <p:spPr>
          <a:xfrm>
            <a:off x="5475100" y="717700"/>
            <a:ext cx="12404417" cy="8976710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8"/>
          <p:cNvSpPr txBox="1"/>
          <p:nvPr/>
        </p:nvSpPr>
        <p:spPr>
          <a:xfrm>
            <a:off x="880851" y="4060930"/>
            <a:ext cx="4323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3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Flujo de Urgencia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fb6fe9090a_0_62"/>
          <p:cNvSpPr txBox="1"/>
          <p:nvPr/>
        </p:nvSpPr>
        <p:spPr>
          <a:xfrm>
            <a:off x="4676450" y="2292950"/>
            <a:ext cx="106047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 sz="300"/>
          </a:p>
        </p:txBody>
      </p:sp>
      <p:sp>
        <p:nvSpPr>
          <p:cNvPr id="212" name="Google Shape;212;g2fb6fe9090a_0_62"/>
          <p:cNvSpPr/>
          <p:nvPr/>
        </p:nvSpPr>
        <p:spPr>
          <a:xfrm>
            <a:off x="392135" y="-135860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g2fb6fe9090a_0_62"/>
          <p:cNvSpPr txBox="1"/>
          <p:nvPr/>
        </p:nvSpPr>
        <p:spPr>
          <a:xfrm>
            <a:off x="2155925" y="4240324"/>
            <a:ext cx="146793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Usaremos una arquitectura </a:t>
            </a:r>
            <a:r>
              <a:rPr b="1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Headless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porque nos permite desacoplar el backend del frontend, brindando flexibilidad para que múltiples dispositivos (web, móviles, AR) consuman el mismo contenido a través de una API.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Esto facilita la escalabilidad, ya que cada canal puede tener su propia interfaz personalizada sin afectar la lógica del backend. 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Además, garantiza una mejor gestión de contenido centralizada y asegura que podamos integrar nuevas tecnologías o plataformas sin reestructurar todo el sistema.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g2fb6fe9090a_0_62"/>
          <p:cNvGrpSpPr/>
          <p:nvPr/>
        </p:nvGrpSpPr>
        <p:grpSpPr>
          <a:xfrm>
            <a:off x="14442145" y="8294747"/>
            <a:ext cx="3094264" cy="1423040"/>
            <a:chOff x="0" y="0"/>
            <a:chExt cx="4125685" cy="1897386"/>
          </a:xfrm>
        </p:grpSpPr>
        <p:sp>
          <p:nvSpPr>
            <p:cNvPr id="215" name="Google Shape;215;g2fb6fe9090a_0_6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6" name="Google Shape;216;g2fb6fe9090a_0_6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7" name="Google Shape;217;g2fb6fe9090a_0_62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18" name="Google Shape;218;g2fb6fe9090a_0_62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